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3" d="100"/>
          <a:sy n="63" d="100"/>
        </p:scale>
        <p:origin x="80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5/30/2019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5/30/2019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5/30/2019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5/30/2019</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render.githubusercontent.com/view/ipynb?commit=07f59a0a0dee5b86bdc4aaee5128c0fa3194ba32&amp;enc_url=68747470733a2f2f7261772e67697468756275736572636f6e74656e742e636f6d2f617465657431302f636f7572736572615f70726f6a6563742f303766353961306130646565356238366264633461616565353132386330666133313934626133322f43617073746f6e655f5468655f426174746c655f6f665f4e65696768626f72686f6f64735f4a53525f46696e616c2e6970796e62&amp;nwo=ateet10%2Fcoursera_project&amp;path=Capstone_The_Battle_of_Neighborhoods_JSR_Final.ipynb&amp;repository_id=184314671&amp;repository_type=Repository#The-analysis-and-the-stragegy:"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1239B-D47D-4F07-B430-C2DD9A16FC9E}"/>
              </a:ext>
            </a:extLst>
          </p:cNvPr>
          <p:cNvSpPr>
            <a:spLocks noGrp="1"/>
          </p:cNvSpPr>
          <p:nvPr>
            <p:ph type="ctrTitle"/>
          </p:nvPr>
        </p:nvSpPr>
        <p:spPr>
          <a:xfrm>
            <a:off x="684212" y="685799"/>
            <a:ext cx="10938828" cy="2971801"/>
          </a:xfrm>
        </p:spPr>
        <p:txBody>
          <a:bodyPr/>
          <a:lstStyle/>
          <a:p>
            <a:r>
              <a:rPr lang="en-IN" dirty="0"/>
              <a:t>Coursera capstone project</a:t>
            </a:r>
          </a:p>
        </p:txBody>
      </p:sp>
      <p:sp>
        <p:nvSpPr>
          <p:cNvPr id="3" name="Subtitle 2">
            <a:extLst>
              <a:ext uri="{FF2B5EF4-FFF2-40B4-BE49-F238E27FC236}">
                <a16:creationId xmlns:a16="http://schemas.microsoft.com/office/drawing/2014/main" id="{0358F0E8-C2F7-40C7-8FD1-D9875BD1C9F5}"/>
              </a:ext>
            </a:extLst>
          </p:cNvPr>
          <p:cNvSpPr>
            <a:spLocks noGrp="1"/>
          </p:cNvSpPr>
          <p:nvPr>
            <p:ph type="subTitle" idx="1"/>
          </p:nvPr>
        </p:nvSpPr>
        <p:spPr/>
        <p:txBody>
          <a:bodyPr/>
          <a:lstStyle/>
          <a:p>
            <a:r>
              <a:rPr lang="en-IN" dirty="0"/>
              <a:t>IBM Data Science Certification </a:t>
            </a:r>
          </a:p>
          <a:p>
            <a:r>
              <a:rPr lang="en-IN" dirty="0"/>
              <a:t>Ateet Mehta</a:t>
            </a:r>
          </a:p>
        </p:txBody>
      </p:sp>
    </p:spTree>
    <p:extLst>
      <p:ext uri="{BB962C8B-B14F-4D97-AF65-F5344CB8AC3E}">
        <p14:creationId xmlns:p14="http://schemas.microsoft.com/office/powerpoint/2010/main" val="866367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B663C7-36A9-4068-BDAD-E107AC4FD372}"/>
              </a:ext>
            </a:extLst>
          </p:cNvPr>
          <p:cNvSpPr txBox="1"/>
          <p:nvPr/>
        </p:nvSpPr>
        <p:spPr>
          <a:xfrm>
            <a:off x="309880" y="335485"/>
            <a:ext cx="11572240" cy="2862322"/>
          </a:xfrm>
          <a:prstGeom prst="rect">
            <a:avLst/>
          </a:prstGeom>
          <a:noFill/>
        </p:spPr>
        <p:txBody>
          <a:bodyPr wrap="square" rtlCol="0">
            <a:spAutoFit/>
          </a:bodyPr>
          <a:lstStyle/>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p:txBody>
      </p:sp>
      <p:pic>
        <p:nvPicPr>
          <p:cNvPr id="2" name="Picture 1">
            <a:extLst>
              <a:ext uri="{FF2B5EF4-FFF2-40B4-BE49-F238E27FC236}">
                <a16:creationId xmlns:a16="http://schemas.microsoft.com/office/drawing/2014/main" id="{D66960AD-647F-4D25-95FB-899BA309D370}"/>
              </a:ext>
            </a:extLst>
          </p:cNvPr>
          <p:cNvPicPr>
            <a:picLocks noChangeAspect="1"/>
          </p:cNvPicPr>
          <p:nvPr/>
        </p:nvPicPr>
        <p:blipFill rotWithShape="1">
          <a:blip r:embed="rId2"/>
          <a:srcRect l="26210" t="16561" r="26105" b="16491"/>
          <a:stretch/>
        </p:blipFill>
        <p:spPr>
          <a:xfrm>
            <a:off x="115502" y="327259"/>
            <a:ext cx="5813660" cy="4591252"/>
          </a:xfrm>
          <a:prstGeom prst="rect">
            <a:avLst/>
          </a:prstGeom>
        </p:spPr>
      </p:pic>
      <p:pic>
        <p:nvPicPr>
          <p:cNvPr id="3" name="Picture 2">
            <a:extLst>
              <a:ext uri="{FF2B5EF4-FFF2-40B4-BE49-F238E27FC236}">
                <a16:creationId xmlns:a16="http://schemas.microsoft.com/office/drawing/2014/main" id="{E0E7D948-BC80-405C-8628-CED8B9FC22AD}"/>
              </a:ext>
            </a:extLst>
          </p:cNvPr>
          <p:cNvPicPr>
            <a:picLocks noChangeAspect="1"/>
          </p:cNvPicPr>
          <p:nvPr/>
        </p:nvPicPr>
        <p:blipFill rotWithShape="1">
          <a:blip r:embed="rId3"/>
          <a:srcRect l="23212" t="19649" r="23604" b="13403"/>
          <a:stretch/>
        </p:blipFill>
        <p:spPr>
          <a:xfrm>
            <a:off x="6262840" y="2599308"/>
            <a:ext cx="5813660" cy="4116452"/>
          </a:xfrm>
          <a:prstGeom prst="rect">
            <a:avLst/>
          </a:prstGeom>
        </p:spPr>
      </p:pic>
    </p:spTree>
    <p:extLst>
      <p:ext uri="{BB962C8B-B14F-4D97-AF65-F5344CB8AC3E}">
        <p14:creationId xmlns:p14="http://schemas.microsoft.com/office/powerpoint/2010/main" val="2917550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B663C7-36A9-4068-BDAD-E107AC4FD372}"/>
              </a:ext>
            </a:extLst>
          </p:cNvPr>
          <p:cNvSpPr txBox="1"/>
          <p:nvPr/>
        </p:nvSpPr>
        <p:spPr>
          <a:xfrm>
            <a:off x="309880" y="335485"/>
            <a:ext cx="11572240" cy="2862322"/>
          </a:xfrm>
          <a:prstGeom prst="rect">
            <a:avLst/>
          </a:prstGeom>
          <a:noFill/>
        </p:spPr>
        <p:txBody>
          <a:bodyPr wrap="square" rtlCol="0">
            <a:spAutoFit/>
          </a:bodyPr>
          <a:lstStyle/>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p:txBody>
      </p:sp>
      <p:pic>
        <p:nvPicPr>
          <p:cNvPr id="4" name="Picture 3">
            <a:extLst>
              <a:ext uri="{FF2B5EF4-FFF2-40B4-BE49-F238E27FC236}">
                <a16:creationId xmlns:a16="http://schemas.microsoft.com/office/drawing/2014/main" id="{E5FC5F5B-EAA2-4153-A595-7AB5D82993BE}"/>
              </a:ext>
            </a:extLst>
          </p:cNvPr>
          <p:cNvPicPr>
            <a:picLocks noChangeAspect="1"/>
          </p:cNvPicPr>
          <p:nvPr/>
        </p:nvPicPr>
        <p:blipFill rotWithShape="1">
          <a:blip r:embed="rId2"/>
          <a:srcRect l="21667" t="15259" r="21750" b="13334"/>
          <a:stretch/>
        </p:blipFill>
        <p:spPr>
          <a:xfrm>
            <a:off x="101600" y="132080"/>
            <a:ext cx="5868138" cy="4165600"/>
          </a:xfrm>
          <a:prstGeom prst="rect">
            <a:avLst/>
          </a:prstGeom>
        </p:spPr>
      </p:pic>
      <p:pic>
        <p:nvPicPr>
          <p:cNvPr id="6" name="Picture 5">
            <a:extLst>
              <a:ext uri="{FF2B5EF4-FFF2-40B4-BE49-F238E27FC236}">
                <a16:creationId xmlns:a16="http://schemas.microsoft.com/office/drawing/2014/main" id="{6D35D84E-83C3-4CEB-BA65-AE02CFF55B3E}"/>
              </a:ext>
            </a:extLst>
          </p:cNvPr>
          <p:cNvPicPr>
            <a:picLocks noChangeAspect="1"/>
          </p:cNvPicPr>
          <p:nvPr/>
        </p:nvPicPr>
        <p:blipFill rotWithShape="1">
          <a:blip r:embed="rId3"/>
          <a:srcRect l="23834" t="17185" r="22167" b="19703"/>
          <a:stretch/>
        </p:blipFill>
        <p:spPr>
          <a:xfrm>
            <a:off x="6096000" y="2783840"/>
            <a:ext cx="5888221" cy="3870960"/>
          </a:xfrm>
          <a:prstGeom prst="rect">
            <a:avLst/>
          </a:prstGeom>
        </p:spPr>
      </p:pic>
    </p:spTree>
    <p:extLst>
      <p:ext uri="{BB962C8B-B14F-4D97-AF65-F5344CB8AC3E}">
        <p14:creationId xmlns:p14="http://schemas.microsoft.com/office/powerpoint/2010/main" val="3672166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B663C7-36A9-4068-BDAD-E107AC4FD372}"/>
              </a:ext>
            </a:extLst>
          </p:cNvPr>
          <p:cNvSpPr txBox="1"/>
          <p:nvPr/>
        </p:nvSpPr>
        <p:spPr>
          <a:xfrm>
            <a:off x="309880" y="335485"/>
            <a:ext cx="11572240" cy="2862322"/>
          </a:xfrm>
          <a:prstGeom prst="rect">
            <a:avLst/>
          </a:prstGeom>
          <a:noFill/>
        </p:spPr>
        <p:txBody>
          <a:bodyPr wrap="square" rtlCol="0">
            <a:spAutoFit/>
          </a:bodyPr>
          <a:lstStyle/>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p:txBody>
      </p:sp>
      <p:pic>
        <p:nvPicPr>
          <p:cNvPr id="2" name="Picture 1">
            <a:extLst>
              <a:ext uri="{FF2B5EF4-FFF2-40B4-BE49-F238E27FC236}">
                <a16:creationId xmlns:a16="http://schemas.microsoft.com/office/drawing/2014/main" id="{1D11D82A-A7DD-4D9B-AB3C-8C5BD4D25230}"/>
              </a:ext>
            </a:extLst>
          </p:cNvPr>
          <p:cNvPicPr>
            <a:picLocks noChangeAspect="1"/>
          </p:cNvPicPr>
          <p:nvPr/>
        </p:nvPicPr>
        <p:blipFill rotWithShape="1">
          <a:blip r:embed="rId2"/>
          <a:srcRect l="21750" t="17185" r="23083" b="14222"/>
          <a:stretch/>
        </p:blipFill>
        <p:spPr>
          <a:xfrm>
            <a:off x="1371600" y="335485"/>
            <a:ext cx="9052560" cy="6331322"/>
          </a:xfrm>
          <a:prstGeom prst="rect">
            <a:avLst/>
          </a:prstGeom>
        </p:spPr>
      </p:pic>
    </p:spTree>
    <p:extLst>
      <p:ext uri="{BB962C8B-B14F-4D97-AF65-F5344CB8AC3E}">
        <p14:creationId xmlns:p14="http://schemas.microsoft.com/office/powerpoint/2010/main" val="3012725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B663C7-36A9-4068-BDAD-E107AC4FD372}"/>
              </a:ext>
            </a:extLst>
          </p:cNvPr>
          <p:cNvSpPr txBox="1"/>
          <p:nvPr/>
        </p:nvSpPr>
        <p:spPr>
          <a:xfrm>
            <a:off x="309880" y="335485"/>
            <a:ext cx="11572240" cy="2862322"/>
          </a:xfrm>
          <a:prstGeom prst="rect">
            <a:avLst/>
          </a:prstGeom>
          <a:noFill/>
        </p:spPr>
        <p:txBody>
          <a:bodyPr wrap="square" rtlCol="0">
            <a:spAutoFit/>
          </a:bodyPr>
          <a:lstStyle/>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p:txBody>
      </p:sp>
      <p:pic>
        <p:nvPicPr>
          <p:cNvPr id="2" name="Picture 1">
            <a:extLst>
              <a:ext uri="{FF2B5EF4-FFF2-40B4-BE49-F238E27FC236}">
                <a16:creationId xmlns:a16="http://schemas.microsoft.com/office/drawing/2014/main" id="{1D11D82A-A7DD-4D9B-AB3C-8C5BD4D25230}"/>
              </a:ext>
            </a:extLst>
          </p:cNvPr>
          <p:cNvPicPr>
            <a:picLocks noChangeAspect="1"/>
          </p:cNvPicPr>
          <p:nvPr/>
        </p:nvPicPr>
        <p:blipFill rotWithShape="1">
          <a:blip r:embed="rId2"/>
          <a:srcRect l="21750" t="17185" r="23083" b="14222"/>
          <a:stretch/>
        </p:blipFill>
        <p:spPr>
          <a:xfrm>
            <a:off x="142240" y="191193"/>
            <a:ext cx="4959997" cy="3469001"/>
          </a:xfrm>
          <a:prstGeom prst="rect">
            <a:avLst/>
          </a:prstGeom>
        </p:spPr>
      </p:pic>
      <p:pic>
        <p:nvPicPr>
          <p:cNvPr id="3" name="Picture 2">
            <a:extLst>
              <a:ext uri="{FF2B5EF4-FFF2-40B4-BE49-F238E27FC236}">
                <a16:creationId xmlns:a16="http://schemas.microsoft.com/office/drawing/2014/main" id="{58EF1464-19C3-4F41-B684-6FCA691D086F}"/>
              </a:ext>
            </a:extLst>
          </p:cNvPr>
          <p:cNvPicPr>
            <a:picLocks noChangeAspect="1"/>
          </p:cNvPicPr>
          <p:nvPr/>
        </p:nvPicPr>
        <p:blipFill rotWithShape="1">
          <a:blip r:embed="rId3"/>
          <a:srcRect l="21667" t="18222" r="22083" b="13630"/>
          <a:stretch/>
        </p:blipFill>
        <p:spPr>
          <a:xfrm>
            <a:off x="5613400" y="2382241"/>
            <a:ext cx="6268720" cy="4272017"/>
          </a:xfrm>
          <a:prstGeom prst="rect">
            <a:avLst/>
          </a:prstGeom>
        </p:spPr>
      </p:pic>
    </p:spTree>
    <p:extLst>
      <p:ext uri="{BB962C8B-B14F-4D97-AF65-F5344CB8AC3E}">
        <p14:creationId xmlns:p14="http://schemas.microsoft.com/office/powerpoint/2010/main" val="940362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B663C7-36A9-4068-BDAD-E107AC4FD372}"/>
              </a:ext>
            </a:extLst>
          </p:cNvPr>
          <p:cNvSpPr txBox="1"/>
          <p:nvPr/>
        </p:nvSpPr>
        <p:spPr>
          <a:xfrm>
            <a:off x="365760" y="396240"/>
            <a:ext cx="11572240" cy="6324808"/>
          </a:xfrm>
          <a:prstGeom prst="rect">
            <a:avLst/>
          </a:prstGeom>
          <a:noFill/>
        </p:spPr>
        <p:txBody>
          <a:bodyPr wrap="square" rtlCol="0">
            <a:spAutoFit/>
          </a:bodyPr>
          <a:lstStyle/>
          <a:p>
            <a:r>
              <a:rPr lang="en-IN" sz="2700" b="1" dirty="0"/>
              <a:t>Discussion </a:t>
            </a:r>
          </a:p>
          <a:p>
            <a:endParaRPr lang="en-IN" b="1" dirty="0"/>
          </a:p>
          <a:p>
            <a:pPr algn="just"/>
            <a:r>
              <a:rPr lang="en-US" dirty="0"/>
              <a:t>First of all, it was an extremely joyful and enriching experience to get into a data science through this outstanding course offered on Coursera / IBM. I am greatly pleased and equally impressed with the overall organization, content and lab works presented during the Coursera IBM Certification Course.</a:t>
            </a:r>
          </a:p>
          <a:p>
            <a:pPr algn="just"/>
            <a:endParaRPr lang="en-US" dirty="0"/>
          </a:p>
          <a:p>
            <a:pPr algn="just"/>
            <a:r>
              <a:rPr lang="en-US" dirty="0"/>
              <a:t>I feel this Capstone project presented me a great opportunity to practice and apply the Data Science tools and methodologies learned.</a:t>
            </a:r>
          </a:p>
          <a:p>
            <a:pPr algn="just"/>
            <a:endParaRPr lang="en-US" dirty="0"/>
          </a:p>
          <a:p>
            <a:pPr algn="just"/>
            <a:r>
              <a:rPr lang="en-US" dirty="0"/>
              <a:t>I have created a good project that I can present as an example to show my potential.</a:t>
            </a:r>
          </a:p>
          <a:p>
            <a:pPr algn="just"/>
            <a:endParaRPr lang="en-US" dirty="0"/>
          </a:p>
          <a:p>
            <a:pPr algn="just"/>
            <a:r>
              <a:rPr lang="en-US" dirty="0"/>
              <a:t>I feel I have acquired a good starting point to become a professional Data Scientist and I will continue exploring to creating examples of practical cases.</a:t>
            </a:r>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p:txBody>
      </p:sp>
    </p:spTree>
    <p:extLst>
      <p:ext uri="{BB962C8B-B14F-4D97-AF65-F5344CB8AC3E}">
        <p14:creationId xmlns:p14="http://schemas.microsoft.com/office/powerpoint/2010/main" val="3781432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B663C7-36A9-4068-BDAD-E107AC4FD372}"/>
              </a:ext>
            </a:extLst>
          </p:cNvPr>
          <p:cNvSpPr txBox="1"/>
          <p:nvPr/>
        </p:nvSpPr>
        <p:spPr>
          <a:xfrm>
            <a:off x="365760" y="396240"/>
            <a:ext cx="11572240" cy="8817799"/>
          </a:xfrm>
          <a:prstGeom prst="rect">
            <a:avLst/>
          </a:prstGeom>
          <a:noFill/>
        </p:spPr>
        <p:txBody>
          <a:bodyPr wrap="square" rtlCol="0">
            <a:spAutoFit/>
          </a:bodyPr>
          <a:lstStyle/>
          <a:p>
            <a:r>
              <a:rPr lang="en-IN" sz="2700" b="1" dirty="0"/>
              <a:t>Conclusion </a:t>
            </a:r>
          </a:p>
          <a:p>
            <a:endParaRPr lang="en-IN" b="1" dirty="0"/>
          </a:p>
          <a:p>
            <a:pPr algn="just"/>
            <a:r>
              <a:rPr lang="en-US" dirty="0"/>
              <a:t>Without any doubt, I am going to recommend this coursera to my colleagues and friends who </a:t>
            </a:r>
            <a:r>
              <a:rPr lang="en-US" dirty="0" err="1"/>
              <a:t>i</a:t>
            </a:r>
            <a:r>
              <a:rPr lang="en-US" dirty="0"/>
              <a:t> know are looking forward to get into Data Science. </a:t>
            </a:r>
          </a:p>
          <a:p>
            <a:pPr algn="just"/>
            <a:endParaRPr lang="en-US" dirty="0"/>
          </a:p>
          <a:p>
            <a:pPr algn="just"/>
            <a:r>
              <a:rPr lang="en-US" dirty="0"/>
              <a:t>I certainly feel rewarded with the efforts, time and money spent. I believe this course with all the topics covered is well worthy of appreciation.</a:t>
            </a:r>
          </a:p>
          <a:p>
            <a:pPr algn="just"/>
            <a:endParaRPr lang="en-US" dirty="0"/>
          </a:p>
          <a:p>
            <a:pPr algn="just"/>
            <a:r>
              <a:rPr lang="en-US" dirty="0"/>
              <a:t>This project has shown me a practical application to resolve a real situation that has impacting personal and financial impact using Data Science tools.</a:t>
            </a:r>
          </a:p>
          <a:p>
            <a:pPr algn="just"/>
            <a:endParaRPr lang="en-US" dirty="0"/>
          </a:p>
          <a:p>
            <a:pPr algn="just"/>
            <a:r>
              <a:rPr lang="en-US" dirty="0"/>
              <a:t>The mapping with Folium is a very powerful technique to consolidate information and make the analysis and decision thoroughly and with confidence. </a:t>
            </a:r>
          </a:p>
          <a:p>
            <a:pPr algn="just"/>
            <a:endParaRPr lang="en-US" dirty="0"/>
          </a:p>
          <a:p>
            <a:pPr algn="just"/>
            <a:r>
              <a:rPr lang="en-US" dirty="0"/>
              <a:t>I would recommend for use in similar situations.</a:t>
            </a:r>
          </a:p>
          <a:p>
            <a:pPr algn="just"/>
            <a:endParaRPr lang="en-US" dirty="0"/>
          </a:p>
          <a:p>
            <a:pPr algn="just"/>
            <a:r>
              <a:rPr lang="en-US" dirty="0"/>
              <a:t>One must keep abreast of new tools for DS that continue to appear for application in several business fields</a:t>
            </a:r>
          </a:p>
          <a:p>
            <a:pPr algn="just"/>
            <a:endParaRPr lang="en-US" dirty="0"/>
          </a:p>
          <a:p>
            <a:pPr algn="just"/>
            <a:r>
              <a:rPr lang="en-US" dirty="0"/>
              <a:t>Big Big Big Thanks to Coursera Team!!! </a:t>
            </a:r>
          </a:p>
          <a:p>
            <a:pPr algn="just"/>
            <a:endParaRPr lang="en-US" dirty="0"/>
          </a:p>
          <a:p>
            <a:pPr algn="just"/>
            <a:r>
              <a:rPr lang="en-US" dirty="0"/>
              <a:t>Have a great learning!!!</a:t>
            </a:r>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p:txBody>
      </p:sp>
    </p:spTree>
    <p:extLst>
      <p:ext uri="{BB962C8B-B14F-4D97-AF65-F5344CB8AC3E}">
        <p14:creationId xmlns:p14="http://schemas.microsoft.com/office/powerpoint/2010/main" val="3057097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B663C7-36A9-4068-BDAD-E107AC4FD372}"/>
              </a:ext>
            </a:extLst>
          </p:cNvPr>
          <p:cNvSpPr txBox="1"/>
          <p:nvPr/>
        </p:nvSpPr>
        <p:spPr>
          <a:xfrm>
            <a:off x="365760" y="396240"/>
            <a:ext cx="11572240" cy="6740307"/>
          </a:xfrm>
          <a:prstGeom prst="rect">
            <a:avLst/>
          </a:prstGeom>
          <a:noFill/>
        </p:spPr>
        <p:txBody>
          <a:bodyPr wrap="square" rtlCol="0">
            <a:spAutoFit/>
          </a:bodyPr>
          <a:lstStyle/>
          <a:p>
            <a:r>
              <a:rPr lang="en-IN" sz="3600" b="1" dirty="0"/>
              <a:t>Report Content</a:t>
            </a:r>
          </a:p>
          <a:p>
            <a:endParaRPr lang="en-IN" b="1" dirty="0"/>
          </a:p>
          <a:p>
            <a:pPr marL="285750" indent="-285750">
              <a:lnSpc>
                <a:spcPct val="200000"/>
              </a:lnSpc>
              <a:buFont typeface="Arial" panose="020B0604020202020204" pitchFamily="34" charset="0"/>
              <a:buChar char="•"/>
            </a:pPr>
            <a:r>
              <a:rPr lang="en-IN" sz="2700" dirty="0"/>
              <a:t>Introduction Section </a:t>
            </a:r>
          </a:p>
          <a:p>
            <a:pPr marL="285750" indent="-285750">
              <a:lnSpc>
                <a:spcPct val="200000"/>
              </a:lnSpc>
              <a:buFont typeface="Arial" panose="020B0604020202020204" pitchFamily="34" charset="0"/>
              <a:buChar char="•"/>
            </a:pPr>
            <a:r>
              <a:rPr lang="en-IN" sz="2700" dirty="0"/>
              <a:t>Data Section </a:t>
            </a:r>
          </a:p>
          <a:p>
            <a:pPr marL="285750" indent="-285750">
              <a:lnSpc>
                <a:spcPct val="200000"/>
              </a:lnSpc>
              <a:buFont typeface="Arial" panose="020B0604020202020204" pitchFamily="34" charset="0"/>
              <a:buChar char="•"/>
            </a:pPr>
            <a:r>
              <a:rPr lang="en-IN" sz="2700" dirty="0"/>
              <a:t>Methodology Section </a:t>
            </a:r>
          </a:p>
          <a:p>
            <a:pPr marL="285750" indent="-285750">
              <a:lnSpc>
                <a:spcPct val="200000"/>
              </a:lnSpc>
              <a:buFont typeface="Arial" panose="020B0604020202020204" pitchFamily="34" charset="0"/>
              <a:buChar char="•"/>
            </a:pPr>
            <a:r>
              <a:rPr lang="en-IN" sz="2700" dirty="0"/>
              <a:t>Results Section </a:t>
            </a:r>
          </a:p>
          <a:p>
            <a:pPr marL="285750" indent="-285750">
              <a:lnSpc>
                <a:spcPct val="200000"/>
              </a:lnSpc>
              <a:buFont typeface="Arial" panose="020B0604020202020204" pitchFamily="34" charset="0"/>
              <a:buChar char="•"/>
            </a:pPr>
            <a:r>
              <a:rPr lang="en-IN" sz="2700" dirty="0"/>
              <a:t>Discussion Section </a:t>
            </a:r>
          </a:p>
          <a:p>
            <a:pPr marL="285750" indent="-285750">
              <a:lnSpc>
                <a:spcPct val="200000"/>
              </a:lnSpc>
              <a:buFont typeface="Arial" panose="020B0604020202020204" pitchFamily="34" charset="0"/>
              <a:buChar char="•"/>
            </a:pPr>
            <a:r>
              <a:rPr lang="en-IN" sz="2700" dirty="0"/>
              <a:t>Conclusion Section </a:t>
            </a:r>
          </a:p>
          <a:p>
            <a:endParaRPr lang="en-IN" b="1" dirty="0"/>
          </a:p>
          <a:p>
            <a:endParaRPr lang="en-IN" b="1" dirty="0"/>
          </a:p>
          <a:p>
            <a:endParaRPr lang="en-IN" b="1" dirty="0"/>
          </a:p>
        </p:txBody>
      </p:sp>
    </p:spTree>
    <p:extLst>
      <p:ext uri="{BB962C8B-B14F-4D97-AF65-F5344CB8AC3E}">
        <p14:creationId xmlns:p14="http://schemas.microsoft.com/office/powerpoint/2010/main" val="4083920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B663C7-36A9-4068-BDAD-E107AC4FD372}"/>
              </a:ext>
            </a:extLst>
          </p:cNvPr>
          <p:cNvSpPr txBox="1"/>
          <p:nvPr/>
        </p:nvSpPr>
        <p:spPr>
          <a:xfrm>
            <a:off x="365760" y="396240"/>
            <a:ext cx="11572240" cy="6447919"/>
          </a:xfrm>
          <a:prstGeom prst="rect">
            <a:avLst/>
          </a:prstGeom>
          <a:noFill/>
        </p:spPr>
        <p:txBody>
          <a:bodyPr wrap="square" rtlCol="0">
            <a:spAutoFit/>
          </a:bodyPr>
          <a:lstStyle/>
          <a:p>
            <a:r>
              <a:rPr lang="en-IN" sz="2700" b="1" dirty="0"/>
              <a:t>Introduction </a:t>
            </a:r>
          </a:p>
          <a:p>
            <a:endParaRPr lang="en-IN" b="1" dirty="0"/>
          </a:p>
          <a:p>
            <a:r>
              <a:rPr lang="en-US" b="1" dirty="0"/>
              <a:t>Scenario and Background</a:t>
            </a:r>
          </a:p>
          <a:p>
            <a:pPr algn="just"/>
            <a:r>
              <a:rPr lang="en-US" sz="1400" dirty="0"/>
              <a:t>I am a data scientist currently residing in Downtown Singapore. I currently live within walking distance to Downtown "</a:t>
            </a:r>
            <a:r>
              <a:rPr lang="en-US" sz="1400" dirty="0" err="1"/>
              <a:t>Telok</a:t>
            </a:r>
            <a:r>
              <a:rPr lang="en-US" sz="1400" dirty="0"/>
              <a:t> Ayer MRT metro station" therefore I have access to good public transportation to work. Likewise, I enjoy many amenities in the neighborhood , such as international cuisine restaurants, cafes, food shops and entertainment. I have been offered a great opportunity to work in Manhattan, NY. Although, I am very excited about it, I am a bit stress toward the process to secure a comparable place to live in Manhattan. Therefore, I decided to apply the learned skills during the Coursera course to explore ways to make sure my decision is factual and rewarding. Of course, there are alternatives to achieve the answer using available Google and Social media tools, but it rewarding doing it myself with learned tools.</a:t>
            </a:r>
          </a:p>
          <a:p>
            <a:endParaRPr lang="en-US" dirty="0"/>
          </a:p>
          <a:p>
            <a:r>
              <a:rPr lang="en-US" b="1" dirty="0"/>
              <a:t>Problem to be resolved:</a:t>
            </a:r>
          </a:p>
          <a:p>
            <a:pPr algn="just"/>
            <a:r>
              <a:rPr lang="en-US" sz="1400" dirty="0"/>
              <a:t>The challenge to resolve is being able to find a rental apartment unit in Manhattan NY that offers similar characteristics and benefits to my current situation. Therefore, in order to set a basis for comparison, I want to find a rental unit subject to the following conditions: Apartment with min 2 bedrooms with monthly rent not to exceed US$7000/month</a:t>
            </a:r>
          </a:p>
          <a:p>
            <a:pPr algn="just"/>
            <a:r>
              <a:rPr lang="en-US" sz="1400" dirty="0"/>
              <a:t>Unit located within walking distance (&lt;=1.0 mile, 1.6 km) from a subway metro station in Manhattan</a:t>
            </a:r>
          </a:p>
          <a:p>
            <a:pPr algn="just"/>
            <a:r>
              <a:rPr lang="en-US" sz="1400" dirty="0"/>
              <a:t>Area with amenities and venues similar to the ones described for current location ( See item 2.1)</a:t>
            </a:r>
          </a:p>
          <a:p>
            <a:endParaRPr lang="en-US" dirty="0"/>
          </a:p>
          <a:p>
            <a:r>
              <a:rPr lang="en-US" b="1" dirty="0"/>
              <a:t>Interested Audience</a:t>
            </a:r>
          </a:p>
          <a:p>
            <a:pPr algn="just"/>
            <a:r>
              <a:rPr lang="en-US" sz="1400" dirty="0"/>
              <a:t>I believe this is a relevant project for a person or entity considering moving to a major city in Europe, US or Asia, since the approach and methodologies used here are applicable in all cases. The use of </a:t>
            </a:r>
            <a:r>
              <a:rPr lang="en-US" sz="1400" dirty="0" err="1"/>
              <a:t>FourSquare</a:t>
            </a:r>
            <a:r>
              <a:rPr lang="en-US" sz="1400" dirty="0"/>
              <a:t> data and mapping techniques combined with data analysis will help resolve the key questions arisen. Lastly, this project is a good practical case toward the development of Data Science skills.</a:t>
            </a:r>
          </a:p>
          <a:p>
            <a:endParaRPr lang="en-IN" b="1" dirty="0"/>
          </a:p>
          <a:p>
            <a:endParaRPr lang="en-IN" b="1" dirty="0"/>
          </a:p>
          <a:p>
            <a:endParaRPr lang="en-IN" b="1" dirty="0"/>
          </a:p>
        </p:txBody>
      </p:sp>
    </p:spTree>
    <p:extLst>
      <p:ext uri="{BB962C8B-B14F-4D97-AF65-F5344CB8AC3E}">
        <p14:creationId xmlns:p14="http://schemas.microsoft.com/office/powerpoint/2010/main" val="1123958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B663C7-36A9-4068-BDAD-E107AC4FD372}"/>
              </a:ext>
            </a:extLst>
          </p:cNvPr>
          <p:cNvSpPr txBox="1"/>
          <p:nvPr/>
        </p:nvSpPr>
        <p:spPr>
          <a:xfrm>
            <a:off x="365760" y="396240"/>
            <a:ext cx="11572240" cy="7032694"/>
          </a:xfrm>
          <a:prstGeom prst="rect">
            <a:avLst/>
          </a:prstGeom>
          <a:noFill/>
        </p:spPr>
        <p:txBody>
          <a:bodyPr wrap="square" rtlCol="0">
            <a:spAutoFit/>
          </a:bodyPr>
          <a:lstStyle/>
          <a:p>
            <a:r>
              <a:rPr lang="en-IN" sz="2700" b="1" dirty="0"/>
              <a:t>Data Section </a:t>
            </a:r>
          </a:p>
          <a:p>
            <a:endParaRPr lang="en-IN" b="1" dirty="0"/>
          </a:p>
          <a:p>
            <a:r>
              <a:rPr lang="en-US" b="1" dirty="0"/>
              <a:t>Data of Current Situation</a:t>
            </a:r>
          </a:p>
          <a:p>
            <a:pPr algn="just"/>
            <a:r>
              <a:rPr lang="en-US" sz="1400" dirty="0"/>
              <a:t>I Currently reside in the neighborhood of '</a:t>
            </a:r>
            <a:r>
              <a:rPr lang="en-US" sz="1400" dirty="0" err="1"/>
              <a:t>Mccallum</a:t>
            </a:r>
            <a:r>
              <a:rPr lang="en-US" sz="1400" dirty="0"/>
              <a:t> Street' in </a:t>
            </a:r>
            <a:r>
              <a:rPr lang="en-US" sz="1400" dirty="0" err="1"/>
              <a:t>Downtonw</a:t>
            </a:r>
            <a:r>
              <a:rPr lang="en-US" sz="1400" dirty="0"/>
              <a:t> Singapore. I use Foursquare to identify the venues around the area of residence which are then shown in the Singapore map shown in methodology and execution in section 3.0 . It serves as a reference for comparison with the desired future location in Manhattan NY</a:t>
            </a:r>
          </a:p>
          <a:p>
            <a:endParaRPr lang="en-US" dirty="0"/>
          </a:p>
          <a:p>
            <a:r>
              <a:rPr lang="en-US" b="1" dirty="0"/>
              <a:t>Data Required to resolve the problem</a:t>
            </a:r>
          </a:p>
          <a:p>
            <a:pPr algn="just"/>
            <a:r>
              <a:rPr lang="en-US" sz="1400" dirty="0"/>
              <a:t>In order to make a good choice of a similar apartment in Manhattan NY, the following data is required: List/Information on neighborhoods form Manhattan with their Geodata ( </a:t>
            </a:r>
            <a:r>
              <a:rPr lang="en-US" sz="1400" dirty="0" err="1"/>
              <a:t>latitud</a:t>
            </a:r>
            <a:r>
              <a:rPr lang="en-US" sz="1400" dirty="0"/>
              <a:t> and </a:t>
            </a:r>
            <a:r>
              <a:rPr lang="en-US" sz="1400" dirty="0" err="1"/>
              <a:t>longitud</a:t>
            </a:r>
            <a:r>
              <a:rPr lang="en-US" sz="1400" dirty="0"/>
              <a:t>. List/Information about the subway metro stations in Manhattan with geodata. Listed apartments for rent in Manhattan area with descriptions ( how many beds, price, location, address) Venues and </a:t>
            </a:r>
            <a:r>
              <a:rPr lang="en-US" sz="1400" dirty="0" err="1"/>
              <a:t>ammenities</a:t>
            </a:r>
            <a:r>
              <a:rPr lang="en-US" sz="1400" dirty="0"/>
              <a:t> in the Manhattan neighborhoods (e.g. top 10) 2.3 sources and manipulation The list of Manhattan neighborhoods is worked out during </a:t>
            </a:r>
            <a:r>
              <a:rPr lang="en-US" sz="1400" dirty="0" err="1"/>
              <a:t>LAb</a:t>
            </a:r>
            <a:r>
              <a:rPr lang="en-US" sz="1400" dirty="0"/>
              <a:t> exercise during the course. A csv file was created which will be read in order to create a </a:t>
            </a:r>
            <a:r>
              <a:rPr lang="en-US" sz="1400" dirty="0" err="1"/>
              <a:t>dataframe</a:t>
            </a:r>
            <a:r>
              <a:rPr lang="en-US" sz="1400" dirty="0"/>
              <a:t> and its mapping. The csv file 'mh_neigh_data.csv' has the following below data structure. The file will be directly read to the Jupiter Notebook for convenience and space savings. The clustering of neighborhoods and mapping will be shown however. An </a:t>
            </a:r>
            <a:r>
              <a:rPr lang="en-US" sz="1400" dirty="0" err="1"/>
              <a:t>algorythm</a:t>
            </a:r>
            <a:r>
              <a:rPr lang="en-US" sz="1400" dirty="0"/>
              <a:t> was used to determine the geodata from </a:t>
            </a:r>
            <a:r>
              <a:rPr lang="en-US" sz="1400" dirty="0" err="1"/>
              <a:t>Nominatim</a:t>
            </a:r>
            <a:r>
              <a:rPr lang="en-US" sz="1400" dirty="0"/>
              <a:t> . The actual </a:t>
            </a:r>
            <a:r>
              <a:rPr lang="en-US" sz="1400" dirty="0" err="1"/>
              <a:t>algorythm</a:t>
            </a:r>
            <a:r>
              <a:rPr lang="en-US" sz="1400" dirty="0"/>
              <a:t> coding may be shown in 'markdown' mode </a:t>
            </a:r>
            <a:r>
              <a:rPr lang="en-US" sz="1400" dirty="0" err="1"/>
              <a:t>becasues</a:t>
            </a:r>
            <a:r>
              <a:rPr lang="en-US" sz="1400" dirty="0"/>
              <a:t> it takes time to run.</a:t>
            </a:r>
          </a:p>
          <a:p>
            <a:endParaRPr lang="en-US" dirty="0"/>
          </a:p>
          <a:p>
            <a:r>
              <a:rPr lang="en-US" b="1" dirty="0"/>
              <a:t>How the data will be used to solve the problem</a:t>
            </a:r>
          </a:p>
          <a:p>
            <a:pPr algn="just"/>
            <a:r>
              <a:rPr lang="en-US" sz="1400" dirty="0"/>
              <a:t>The data will be used as follows: Use Foursquare and </a:t>
            </a:r>
            <a:r>
              <a:rPr lang="en-US" sz="1400" dirty="0" err="1"/>
              <a:t>geopy</a:t>
            </a:r>
            <a:r>
              <a:rPr lang="en-US" sz="1400" dirty="0"/>
              <a:t> data to map top 10 venues for all Manhattan neighborhoods and clustered in groups ( as per Course LAB) Use foursquare and </a:t>
            </a:r>
            <a:r>
              <a:rPr lang="en-US" sz="1400" dirty="0" err="1"/>
              <a:t>geopy</a:t>
            </a:r>
            <a:r>
              <a:rPr lang="en-US" sz="1400" dirty="0"/>
              <a:t> data to map the location of subway metro stations , separately and on top of the above clustered map in order to be able to identify the venues and </a:t>
            </a:r>
            <a:r>
              <a:rPr lang="en-US" sz="1400" dirty="0" err="1"/>
              <a:t>ammenities</a:t>
            </a:r>
            <a:r>
              <a:rPr lang="en-US" sz="1400" dirty="0"/>
              <a:t> near each metro station, or explore each subway location separately Use Foursquare and </a:t>
            </a:r>
            <a:r>
              <a:rPr lang="en-US" sz="1400" dirty="0" err="1"/>
              <a:t>geopy</a:t>
            </a:r>
            <a:r>
              <a:rPr lang="en-US" sz="1400" dirty="0"/>
              <a:t> data to map the location of rental places, in some form, linked to the subway locations. create a map that depicts, for instance, the average rental price per square ft, around a </a:t>
            </a:r>
            <a:r>
              <a:rPr lang="en-US" sz="1400" dirty="0" err="1"/>
              <a:t>radious</a:t>
            </a:r>
            <a:r>
              <a:rPr lang="en-US" sz="1400" dirty="0"/>
              <a:t> of 1.0 mile (1.6 km) around each subway station - or a similar metrics. I will be able to quickly point to the popups to know the relative price per subway area. Addresses from rental locations will be converted to geodata( </a:t>
            </a:r>
            <a:r>
              <a:rPr lang="en-US" sz="1400" dirty="0" err="1"/>
              <a:t>lat</a:t>
            </a:r>
            <a:r>
              <a:rPr lang="en-US" sz="1400" dirty="0"/>
              <a:t>, long) using </a:t>
            </a:r>
            <a:r>
              <a:rPr lang="en-US" sz="1400" dirty="0" err="1"/>
              <a:t>Geopy</a:t>
            </a:r>
            <a:r>
              <a:rPr lang="en-US" sz="1400" dirty="0"/>
              <a:t>-distance and </a:t>
            </a:r>
            <a:r>
              <a:rPr lang="en-US" sz="1400" dirty="0" err="1"/>
              <a:t>Nominatim</a:t>
            </a:r>
            <a:r>
              <a:rPr lang="en-US" sz="1400" dirty="0"/>
              <a:t>. Data will be searched in open data sources if available</a:t>
            </a:r>
            <a:endParaRPr lang="en-IN" b="1" dirty="0"/>
          </a:p>
          <a:p>
            <a:endParaRPr lang="en-IN" b="1" dirty="0"/>
          </a:p>
          <a:p>
            <a:endParaRPr lang="en-IN" b="1" dirty="0"/>
          </a:p>
        </p:txBody>
      </p:sp>
    </p:spTree>
    <p:extLst>
      <p:ext uri="{BB962C8B-B14F-4D97-AF65-F5344CB8AC3E}">
        <p14:creationId xmlns:p14="http://schemas.microsoft.com/office/powerpoint/2010/main" val="7596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B663C7-36A9-4068-BDAD-E107AC4FD372}"/>
              </a:ext>
            </a:extLst>
          </p:cNvPr>
          <p:cNvSpPr txBox="1"/>
          <p:nvPr/>
        </p:nvSpPr>
        <p:spPr>
          <a:xfrm>
            <a:off x="365760" y="396240"/>
            <a:ext cx="11572240" cy="7001917"/>
          </a:xfrm>
          <a:prstGeom prst="rect">
            <a:avLst/>
          </a:prstGeom>
          <a:noFill/>
        </p:spPr>
        <p:txBody>
          <a:bodyPr wrap="square" rtlCol="0">
            <a:spAutoFit/>
          </a:bodyPr>
          <a:lstStyle/>
          <a:p>
            <a:r>
              <a:rPr lang="en-IN" sz="2700" b="1" dirty="0"/>
              <a:t>Methodology Section</a:t>
            </a:r>
          </a:p>
          <a:p>
            <a:endParaRPr lang="en-IN" b="1" dirty="0"/>
          </a:p>
          <a:p>
            <a:r>
              <a:rPr lang="en-US" b="1" dirty="0"/>
              <a:t>The analysis and the strategy:</a:t>
            </a:r>
            <a:r>
              <a:rPr lang="en-US" b="1" dirty="0">
                <a:hlinkClick r:id="rId2"/>
              </a:rPr>
              <a:t>¶</a:t>
            </a:r>
            <a:r>
              <a:rPr lang="en-US" b="1" dirty="0"/>
              <a:t> </a:t>
            </a:r>
          </a:p>
          <a:p>
            <a:pPr algn="just"/>
            <a:r>
              <a:rPr lang="en-US" sz="1400" dirty="0"/>
              <a:t>The strategy is based on mapping the above described data in section 2.0, in order to facilitate the choice of at least two candidate places for rent. The choice is made based on the demands imposed : location near a subway, rental price and similar venues to Singapore. This visual approach and maps with popups labels allow quick identification of location, price and feature, thus making the selection very easy. </a:t>
            </a:r>
          </a:p>
          <a:p>
            <a:pPr algn="just"/>
            <a:endParaRPr lang="en-US" sz="1400" dirty="0"/>
          </a:p>
          <a:p>
            <a:pPr algn="just"/>
            <a:endParaRPr lang="en-US" sz="1400" dirty="0"/>
          </a:p>
          <a:p>
            <a:pPr algn="just"/>
            <a:r>
              <a:rPr lang="en-US" sz="1400" dirty="0"/>
              <a:t>The processing of these DATA and its mapping will allow to answer the key questions to make a decision:</a:t>
            </a:r>
          </a:p>
          <a:p>
            <a:pPr algn="just"/>
            <a:endParaRPr lang="en-US" sz="1400" dirty="0"/>
          </a:p>
          <a:p>
            <a:pPr marL="285750" indent="-285750" algn="just">
              <a:buFont typeface="Arial" panose="020B0604020202020204" pitchFamily="34" charset="0"/>
              <a:buChar char="•"/>
            </a:pPr>
            <a:r>
              <a:rPr lang="en-US" sz="1400" dirty="0"/>
              <a:t>what is the cost of available rental places that meet the demands?</a:t>
            </a:r>
          </a:p>
          <a:p>
            <a:pPr marL="285750" indent="-285750" algn="just">
              <a:buFont typeface="Arial" panose="020B0604020202020204" pitchFamily="34" charset="0"/>
              <a:buChar char="•"/>
            </a:pPr>
            <a:r>
              <a:rPr lang="en-US" sz="1400" dirty="0"/>
              <a:t>what is the cost of rent around a mile radius from each subway metro station?</a:t>
            </a:r>
          </a:p>
          <a:p>
            <a:pPr marL="285750" indent="-285750" algn="just">
              <a:buFont typeface="Arial" panose="020B0604020202020204" pitchFamily="34" charset="0"/>
              <a:buChar char="•"/>
            </a:pPr>
            <a:r>
              <a:rPr lang="en-US" sz="1400" dirty="0"/>
              <a:t>what is the area of Manhattan with best rental pricing that meets criteria established?</a:t>
            </a:r>
          </a:p>
          <a:p>
            <a:pPr marL="285750" indent="-285750" algn="just">
              <a:buFont typeface="Arial" panose="020B0604020202020204" pitchFamily="34" charset="0"/>
              <a:buChar char="•"/>
            </a:pPr>
            <a:r>
              <a:rPr lang="en-US" sz="1400" dirty="0"/>
              <a:t>What is the distance from work place ( Park Ave and 53 </a:t>
            </a:r>
            <a:r>
              <a:rPr lang="en-US" sz="1400" dirty="0" err="1"/>
              <a:t>rd</a:t>
            </a:r>
            <a:r>
              <a:rPr lang="en-US" sz="1400" dirty="0"/>
              <a:t> St) and the tentative future rental home?</a:t>
            </a:r>
          </a:p>
          <a:p>
            <a:pPr marL="285750" indent="-285750" algn="just">
              <a:buFont typeface="Arial" panose="020B0604020202020204" pitchFamily="34" charset="0"/>
              <a:buChar char="•"/>
            </a:pPr>
            <a:r>
              <a:rPr lang="en-US" sz="1400" dirty="0"/>
              <a:t>What are the venues of the two best places to live? How the prices compare?</a:t>
            </a:r>
          </a:p>
          <a:p>
            <a:pPr marL="285750" indent="-285750" algn="just">
              <a:buFont typeface="Arial" panose="020B0604020202020204" pitchFamily="34" charset="0"/>
              <a:buChar char="•"/>
            </a:pPr>
            <a:r>
              <a:rPr lang="en-US" sz="1400" dirty="0"/>
              <a:t>How venues distribute among Manhattan neighborhoods and around metro stations?</a:t>
            </a:r>
          </a:p>
          <a:p>
            <a:pPr marL="285750" indent="-285750" algn="just">
              <a:buFont typeface="Arial" panose="020B0604020202020204" pitchFamily="34" charset="0"/>
              <a:buChar char="•"/>
            </a:pPr>
            <a:r>
              <a:rPr lang="en-US" sz="1400" dirty="0"/>
              <a:t>Are there tradeoffs between size and price and location?</a:t>
            </a:r>
          </a:p>
          <a:p>
            <a:pPr marL="285750" indent="-285750" algn="just">
              <a:buFont typeface="Arial" panose="020B0604020202020204" pitchFamily="34" charset="0"/>
              <a:buChar char="•"/>
            </a:pPr>
            <a:r>
              <a:rPr lang="en-US" sz="1400" dirty="0"/>
              <a:t>Any other interesting statistical data findings of the real estate and overall data.</a:t>
            </a:r>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p:txBody>
      </p:sp>
    </p:spTree>
    <p:extLst>
      <p:ext uri="{BB962C8B-B14F-4D97-AF65-F5344CB8AC3E}">
        <p14:creationId xmlns:p14="http://schemas.microsoft.com/office/powerpoint/2010/main" val="3585923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B663C7-36A9-4068-BDAD-E107AC4FD372}"/>
              </a:ext>
            </a:extLst>
          </p:cNvPr>
          <p:cNvSpPr txBox="1"/>
          <p:nvPr/>
        </p:nvSpPr>
        <p:spPr>
          <a:xfrm>
            <a:off x="365760" y="396240"/>
            <a:ext cx="11572240" cy="3277820"/>
          </a:xfrm>
          <a:prstGeom prst="rect">
            <a:avLst/>
          </a:prstGeom>
          <a:noFill/>
        </p:spPr>
        <p:txBody>
          <a:bodyPr wrap="square" rtlCol="0">
            <a:spAutoFit/>
          </a:bodyPr>
          <a:lstStyle/>
          <a:p>
            <a:r>
              <a:rPr lang="en-IN" sz="2700" b="1" dirty="0"/>
              <a:t>Execution and Results</a:t>
            </a:r>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p:txBody>
      </p:sp>
      <p:pic>
        <p:nvPicPr>
          <p:cNvPr id="2" name="Picture 1">
            <a:extLst>
              <a:ext uri="{FF2B5EF4-FFF2-40B4-BE49-F238E27FC236}">
                <a16:creationId xmlns:a16="http://schemas.microsoft.com/office/drawing/2014/main" id="{20930F8D-BBA6-4CEA-B281-7141D5436D7E}"/>
              </a:ext>
            </a:extLst>
          </p:cNvPr>
          <p:cNvPicPr>
            <a:picLocks noChangeAspect="1"/>
          </p:cNvPicPr>
          <p:nvPr/>
        </p:nvPicPr>
        <p:blipFill rotWithShape="1">
          <a:blip r:embed="rId2"/>
          <a:srcRect l="21333" t="11852" r="21333" b="14815"/>
          <a:stretch/>
        </p:blipFill>
        <p:spPr>
          <a:xfrm>
            <a:off x="172720" y="1159460"/>
            <a:ext cx="5675097" cy="4083100"/>
          </a:xfrm>
          <a:prstGeom prst="rect">
            <a:avLst/>
          </a:prstGeom>
        </p:spPr>
      </p:pic>
      <p:pic>
        <p:nvPicPr>
          <p:cNvPr id="3" name="Picture 2">
            <a:extLst>
              <a:ext uri="{FF2B5EF4-FFF2-40B4-BE49-F238E27FC236}">
                <a16:creationId xmlns:a16="http://schemas.microsoft.com/office/drawing/2014/main" id="{914507F5-C59B-4DE4-A2E7-99A40BC27D65}"/>
              </a:ext>
            </a:extLst>
          </p:cNvPr>
          <p:cNvPicPr>
            <a:picLocks noChangeAspect="1"/>
          </p:cNvPicPr>
          <p:nvPr/>
        </p:nvPicPr>
        <p:blipFill rotWithShape="1">
          <a:blip r:embed="rId3"/>
          <a:srcRect l="27000" t="23555" r="33250" b="15704"/>
          <a:stretch/>
        </p:blipFill>
        <p:spPr>
          <a:xfrm>
            <a:off x="6573520" y="2642210"/>
            <a:ext cx="4846320" cy="4083100"/>
          </a:xfrm>
          <a:prstGeom prst="rect">
            <a:avLst/>
          </a:prstGeom>
        </p:spPr>
      </p:pic>
    </p:spTree>
    <p:extLst>
      <p:ext uri="{BB962C8B-B14F-4D97-AF65-F5344CB8AC3E}">
        <p14:creationId xmlns:p14="http://schemas.microsoft.com/office/powerpoint/2010/main" val="221854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B663C7-36A9-4068-BDAD-E107AC4FD372}"/>
              </a:ext>
            </a:extLst>
          </p:cNvPr>
          <p:cNvSpPr txBox="1"/>
          <p:nvPr/>
        </p:nvSpPr>
        <p:spPr>
          <a:xfrm>
            <a:off x="365760" y="396240"/>
            <a:ext cx="11572240" cy="2862322"/>
          </a:xfrm>
          <a:prstGeom prst="rect">
            <a:avLst/>
          </a:prstGeom>
          <a:noFill/>
        </p:spPr>
        <p:txBody>
          <a:bodyPr wrap="square" rtlCol="0">
            <a:spAutoFit/>
          </a:bodyPr>
          <a:lstStyle/>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p:txBody>
      </p:sp>
      <p:pic>
        <p:nvPicPr>
          <p:cNvPr id="4" name="Picture 3">
            <a:extLst>
              <a:ext uri="{FF2B5EF4-FFF2-40B4-BE49-F238E27FC236}">
                <a16:creationId xmlns:a16="http://schemas.microsoft.com/office/drawing/2014/main" id="{659B0F34-1B98-4147-9316-9D345D93E9E0}"/>
              </a:ext>
            </a:extLst>
          </p:cNvPr>
          <p:cNvPicPr>
            <a:picLocks noChangeAspect="1"/>
          </p:cNvPicPr>
          <p:nvPr/>
        </p:nvPicPr>
        <p:blipFill rotWithShape="1">
          <a:blip r:embed="rId2"/>
          <a:srcRect l="21416" t="15556" r="22000" b="13185"/>
          <a:stretch/>
        </p:blipFill>
        <p:spPr>
          <a:xfrm>
            <a:off x="152400" y="203200"/>
            <a:ext cx="5880338" cy="4165600"/>
          </a:xfrm>
          <a:prstGeom prst="rect">
            <a:avLst/>
          </a:prstGeom>
        </p:spPr>
      </p:pic>
      <p:pic>
        <p:nvPicPr>
          <p:cNvPr id="6" name="Picture 5">
            <a:extLst>
              <a:ext uri="{FF2B5EF4-FFF2-40B4-BE49-F238E27FC236}">
                <a16:creationId xmlns:a16="http://schemas.microsoft.com/office/drawing/2014/main" id="{6D05238F-3CD9-40AF-ABD7-7D9E97126067}"/>
              </a:ext>
            </a:extLst>
          </p:cNvPr>
          <p:cNvPicPr>
            <a:picLocks noChangeAspect="1"/>
          </p:cNvPicPr>
          <p:nvPr/>
        </p:nvPicPr>
        <p:blipFill rotWithShape="1">
          <a:blip r:embed="rId3"/>
          <a:srcRect l="22333" t="21481" r="23334" b="12148"/>
          <a:stretch/>
        </p:blipFill>
        <p:spPr>
          <a:xfrm>
            <a:off x="6652498" y="2560320"/>
            <a:ext cx="5387102" cy="4165600"/>
          </a:xfrm>
          <a:prstGeom prst="rect">
            <a:avLst/>
          </a:prstGeom>
        </p:spPr>
      </p:pic>
    </p:spTree>
    <p:extLst>
      <p:ext uri="{BB962C8B-B14F-4D97-AF65-F5344CB8AC3E}">
        <p14:creationId xmlns:p14="http://schemas.microsoft.com/office/powerpoint/2010/main" val="1754695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B663C7-36A9-4068-BDAD-E107AC4FD372}"/>
              </a:ext>
            </a:extLst>
          </p:cNvPr>
          <p:cNvSpPr txBox="1"/>
          <p:nvPr/>
        </p:nvSpPr>
        <p:spPr>
          <a:xfrm>
            <a:off x="365760" y="396240"/>
            <a:ext cx="11572240" cy="2862322"/>
          </a:xfrm>
          <a:prstGeom prst="rect">
            <a:avLst/>
          </a:prstGeom>
          <a:noFill/>
        </p:spPr>
        <p:txBody>
          <a:bodyPr wrap="square" rtlCol="0">
            <a:spAutoFit/>
          </a:bodyPr>
          <a:lstStyle/>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p:txBody>
      </p:sp>
      <p:pic>
        <p:nvPicPr>
          <p:cNvPr id="2" name="Picture 1">
            <a:extLst>
              <a:ext uri="{FF2B5EF4-FFF2-40B4-BE49-F238E27FC236}">
                <a16:creationId xmlns:a16="http://schemas.microsoft.com/office/drawing/2014/main" id="{E9B26C34-9C14-41C2-9BA2-DFBDF579853D}"/>
              </a:ext>
            </a:extLst>
          </p:cNvPr>
          <p:cNvPicPr>
            <a:picLocks noChangeAspect="1"/>
          </p:cNvPicPr>
          <p:nvPr/>
        </p:nvPicPr>
        <p:blipFill rotWithShape="1">
          <a:blip r:embed="rId2"/>
          <a:srcRect l="21917" t="14964" r="22417" b="10073"/>
          <a:stretch/>
        </p:blipFill>
        <p:spPr>
          <a:xfrm>
            <a:off x="172720" y="203200"/>
            <a:ext cx="5472425" cy="4145280"/>
          </a:xfrm>
          <a:prstGeom prst="rect">
            <a:avLst/>
          </a:prstGeom>
        </p:spPr>
      </p:pic>
      <p:pic>
        <p:nvPicPr>
          <p:cNvPr id="3" name="Picture 2">
            <a:extLst>
              <a:ext uri="{FF2B5EF4-FFF2-40B4-BE49-F238E27FC236}">
                <a16:creationId xmlns:a16="http://schemas.microsoft.com/office/drawing/2014/main" id="{F99560DB-5EE9-4D64-8730-7A67A67ABB11}"/>
              </a:ext>
            </a:extLst>
          </p:cNvPr>
          <p:cNvPicPr>
            <a:picLocks noChangeAspect="1"/>
          </p:cNvPicPr>
          <p:nvPr/>
        </p:nvPicPr>
        <p:blipFill rotWithShape="1">
          <a:blip r:embed="rId3"/>
          <a:srcRect l="21916" t="16740" r="23167" b="13629"/>
          <a:stretch/>
        </p:blipFill>
        <p:spPr>
          <a:xfrm>
            <a:off x="6031225" y="2587308"/>
            <a:ext cx="5988055" cy="4270692"/>
          </a:xfrm>
          <a:prstGeom prst="rect">
            <a:avLst/>
          </a:prstGeom>
        </p:spPr>
      </p:pic>
    </p:spTree>
    <p:extLst>
      <p:ext uri="{BB962C8B-B14F-4D97-AF65-F5344CB8AC3E}">
        <p14:creationId xmlns:p14="http://schemas.microsoft.com/office/powerpoint/2010/main" val="4031665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B663C7-36A9-4068-BDAD-E107AC4FD372}"/>
              </a:ext>
            </a:extLst>
          </p:cNvPr>
          <p:cNvSpPr txBox="1"/>
          <p:nvPr/>
        </p:nvSpPr>
        <p:spPr>
          <a:xfrm>
            <a:off x="309880" y="396240"/>
            <a:ext cx="11572240" cy="2862322"/>
          </a:xfrm>
          <a:prstGeom prst="rect">
            <a:avLst/>
          </a:prstGeom>
          <a:noFill/>
        </p:spPr>
        <p:txBody>
          <a:bodyPr wrap="square" rtlCol="0">
            <a:spAutoFit/>
          </a:bodyPr>
          <a:lstStyle/>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p:txBody>
      </p:sp>
      <p:pic>
        <p:nvPicPr>
          <p:cNvPr id="4" name="Picture 3">
            <a:extLst>
              <a:ext uri="{FF2B5EF4-FFF2-40B4-BE49-F238E27FC236}">
                <a16:creationId xmlns:a16="http://schemas.microsoft.com/office/drawing/2014/main" id="{7E769801-966C-46E9-AE6B-CE59C20B3D22}"/>
              </a:ext>
            </a:extLst>
          </p:cNvPr>
          <p:cNvPicPr>
            <a:picLocks noChangeAspect="1"/>
          </p:cNvPicPr>
          <p:nvPr/>
        </p:nvPicPr>
        <p:blipFill rotWithShape="1">
          <a:blip r:embed="rId2"/>
          <a:srcRect l="23666" t="18519" r="23250" b="13333"/>
          <a:stretch/>
        </p:blipFill>
        <p:spPr>
          <a:xfrm>
            <a:off x="137160" y="175519"/>
            <a:ext cx="6471920" cy="4673600"/>
          </a:xfrm>
          <a:prstGeom prst="rect">
            <a:avLst/>
          </a:prstGeom>
        </p:spPr>
      </p:pic>
      <p:pic>
        <p:nvPicPr>
          <p:cNvPr id="6" name="Picture 5">
            <a:extLst>
              <a:ext uri="{FF2B5EF4-FFF2-40B4-BE49-F238E27FC236}">
                <a16:creationId xmlns:a16="http://schemas.microsoft.com/office/drawing/2014/main" id="{C02D33C3-E414-4658-A2F9-53C86744818C}"/>
              </a:ext>
            </a:extLst>
          </p:cNvPr>
          <p:cNvPicPr>
            <a:picLocks noChangeAspect="1"/>
          </p:cNvPicPr>
          <p:nvPr/>
        </p:nvPicPr>
        <p:blipFill rotWithShape="1">
          <a:blip r:embed="rId3"/>
          <a:srcRect l="21583" t="17037" r="21833" b="14814"/>
          <a:stretch/>
        </p:blipFill>
        <p:spPr>
          <a:xfrm>
            <a:off x="6781800" y="3107373"/>
            <a:ext cx="5273040" cy="3572310"/>
          </a:xfrm>
          <a:prstGeom prst="rect">
            <a:avLst/>
          </a:prstGeom>
        </p:spPr>
      </p:pic>
    </p:spTree>
    <p:extLst>
      <p:ext uri="{BB962C8B-B14F-4D97-AF65-F5344CB8AC3E}">
        <p14:creationId xmlns:p14="http://schemas.microsoft.com/office/powerpoint/2010/main" val="3942084211"/>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0</TotalTime>
  <Words>1321</Words>
  <Application>Microsoft Office PowerPoint</Application>
  <PresentationFormat>Widescreen</PresentationFormat>
  <Paragraphs>163</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Century Gothic</vt:lpstr>
      <vt:lpstr>Wingdings 3</vt:lpstr>
      <vt:lpstr>Slice</vt:lpstr>
      <vt:lpstr>Coursera capstone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 capstone project</dc:title>
  <dc:creator>Ateet Mehta</dc:creator>
  <cp:lastModifiedBy>Ateet Mehta</cp:lastModifiedBy>
  <cp:revision>13</cp:revision>
  <dcterms:created xsi:type="dcterms:W3CDTF">2019-05-29T19:09:12Z</dcterms:created>
  <dcterms:modified xsi:type="dcterms:W3CDTF">2019-05-29T19:43:41Z</dcterms:modified>
</cp:coreProperties>
</file>